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Lst>
  <p:sldSz cy="5143500" cx="9144000"/>
  <p:notesSz cx="6858000" cy="9144000"/>
  <p:embeddedFontLst>
    <p:embeddedFont>
      <p:font typeface="Montserrat"/>
      <p:regular r:id="rId10"/>
      <p:bold r:id="rId11"/>
      <p:italic r:id="rId12"/>
      <p:boldItalic r:id="rId13"/>
    </p:embeddedFont>
    <p:embeddedFont>
      <p:font typeface="Lato"/>
      <p:regular r:id="rId14"/>
      <p:bold r:id="rId15"/>
      <p:italic r:id="rId16"/>
      <p:boldItalic r:id="rId17"/>
    </p:embeddedFont>
    <p:embeddedFont>
      <p:font typeface="Average"/>
      <p:regular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ontserrat-bold.fntdata"/><Relationship Id="rId10" Type="http://schemas.openxmlformats.org/officeDocument/2006/relationships/font" Target="fonts/Montserrat-regular.fntdata"/><Relationship Id="rId13" Type="http://schemas.openxmlformats.org/officeDocument/2006/relationships/font" Target="fonts/Montserrat-boldItalic.fntdata"/><Relationship Id="rId12"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bold.fntdata"/><Relationship Id="rId14" Type="http://schemas.openxmlformats.org/officeDocument/2006/relationships/font" Target="fonts/Lato-regular.fntdata"/><Relationship Id="rId17" Type="http://schemas.openxmlformats.org/officeDocument/2006/relationships/font" Target="fonts/Lato-boldItalic.fntdata"/><Relationship Id="rId16"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05957def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05957def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342327_edtied.jpg" id="10" name="Google Shape;10;p2"/>
          <p:cNvPicPr preferRelativeResize="0"/>
          <p:nvPr/>
        </p:nvPicPr>
        <p:blipFill rotWithShape="1">
          <a:blip r:embed="rId2">
            <a:alphaModFix amt="31000"/>
          </a:blip>
          <a:srcRect b="11297" l="14009" r="43289" t="35833"/>
          <a:stretch/>
        </p:blipFill>
        <p:spPr>
          <a:xfrm rot="10800000">
            <a:off x="6976800" y="-25"/>
            <a:ext cx="2167200" cy="2012700"/>
          </a:xfrm>
          <a:prstGeom prst="rtTriangle">
            <a:avLst/>
          </a:prstGeom>
          <a:noFill/>
          <a:ln>
            <a:noFill/>
          </a:ln>
        </p:spPr>
      </p:pic>
      <p:sp>
        <p:nvSpPr>
          <p:cNvPr id="11" name="Google Shape;11;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2" name="Google Shape;12;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4" name="Google Shape;14;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4" name="Shape 134"/>
        <p:cNvGrpSpPr/>
        <p:nvPr/>
      </p:nvGrpSpPr>
      <p:grpSpPr>
        <a:xfrm>
          <a:off x="0" y="0"/>
          <a:ext cx="0" cy="0"/>
          <a:chOff x="0" y="0"/>
          <a:chExt cx="0" cy="0"/>
        </a:xfrm>
      </p:grpSpPr>
      <p:sp>
        <p:nvSpPr>
          <p:cNvPr id="135" name="Google Shape;135;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1"/>
          <p:cNvGrpSpPr/>
          <p:nvPr/>
        </p:nvGrpSpPr>
        <p:grpSpPr>
          <a:xfrm>
            <a:off x="4406400" y="0"/>
            <a:ext cx="4737600" cy="5143500"/>
            <a:chOff x="4406400" y="0"/>
            <a:chExt cx="4737600" cy="5143500"/>
          </a:xfrm>
        </p:grpSpPr>
        <p:sp>
          <p:nvSpPr>
            <p:cNvPr id="140" name="Google Shape;140;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 name="Google Shape;158;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9" name="Google Shape;15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0" name="Shape 160"/>
        <p:cNvGrpSpPr/>
        <p:nvPr/>
      </p:nvGrpSpPr>
      <p:grpSpPr>
        <a:xfrm>
          <a:off x="0" y="0"/>
          <a:ext cx="0" cy="0"/>
          <a:chOff x="0" y="0"/>
          <a:chExt cx="0" cy="0"/>
        </a:xfrm>
      </p:grpSpPr>
      <p:sp>
        <p:nvSpPr>
          <p:cNvPr id="161" name="Google Shape;161;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 name="Google Shape;165;p12"/>
          <p:cNvGrpSpPr/>
          <p:nvPr/>
        </p:nvGrpSpPr>
        <p:grpSpPr>
          <a:xfrm>
            <a:off x="0" y="381001"/>
            <a:ext cx="1037850" cy="1016287"/>
            <a:chOff x="0" y="381001"/>
            <a:chExt cx="1037850" cy="1016287"/>
          </a:xfrm>
        </p:grpSpPr>
        <p:sp>
          <p:nvSpPr>
            <p:cNvPr id="166" name="Google Shape;166;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69" name="Google Shape;169;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0" name="Google Shape;170;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1" name="Google Shape;17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2" name="Shape 172"/>
        <p:cNvGrpSpPr/>
        <p:nvPr/>
      </p:nvGrpSpPr>
      <p:grpSpPr>
        <a:xfrm>
          <a:off x="0" y="0"/>
          <a:ext cx="0" cy="0"/>
          <a:chOff x="0" y="0"/>
          <a:chExt cx="0" cy="0"/>
        </a:xfrm>
      </p:grpSpPr>
      <p:grpSp>
        <p:nvGrpSpPr>
          <p:cNvPr id="173" name="Google Shape;173;p13"/>
          <p:cNvGrpSpPr/>
          <p:nvPr/>
        </p:nvGrpSpPr>
        <p:grpSpPr>
          <a:xfrm>
            <a:off x="0" y="4128572"/>
            <a:ext cx="698925" cy="684657"/>
            <a:chOff x="0" y="3785672"/>
            <a:chExt cx="698925" cy="684657"/>
          </a:xfrm>
        </p:grpSpPr>
        <p:sp>
          <p:nvSpPr>
            <p:cNvPr id="174" name="Google Shape;174;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7" name="Google Shape;177;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8" name="Google Shape;178;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2" name="Shape 182"/>
        <p:cNvGrpSpPr/>
        <p:nvPr/>
      </p:nvGrpSpPr>
      <p:grpSpPr>
        <a:xfrm>
          <a:off x="0" y="0"/>
          <a:ext cx="0" cy="0"/>
          <a:chOff x="0" y="0"/>
          <a:chExt cx="0" cy="0"/>
        </a:xfrm>
      </p:grpSpPr>
      <p:grpSp>
        <p:nvGrpSpPr>
          <p:cNvPr id="183" name="Google Shape;183;p14"/>
          <p:cNvGrpSpPr/>
          <p:nvPr/>
        </p:nvGrpSpPr>
        <p:grpSpPr>
          <a:xfrm>
            <a:off x="4406400" y="0"/>
            <a:ext cx="4737600" cy="5143065"/>
            <a:chOff x="4406400" y="0"/>
            <a:chExt cx="4737600" cy="5143065"/>
          </a:xfrm>
        </p:grpSpPr>
        <p:sp>
          <p:nvSpPr>
            <p:cNvPr id="184" name="Google Shape;184;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3" name="Google Shape;203;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4" name="Google Shape;204;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5" name="Google Shape;205;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9" name="Shape 209"/>
        <p:cNvGrpSpPr/>
        <p:nvPr/>
      </p:nvGrpSpPr>
      <p:grpSpPr>
        <a:xfrm>
          <a:off x="0" y="0"/>
          <a:ext cx="0" cy="0"/>
          <a:chOff x="0" y="0"/>
          <a:chExt cx="0" cy="0"/>
        </a:xfrm>
      </p:grpSpPr>
      <p:sp>
        <p:nvSpPr>
          <p:cNvPr id="210" name="Google Shape;21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1" name="Shape 211"/>
        <p:cNvGrpSpPr/>
        <p:nvPr/>
      </p:nvGrpSpPr>
      <p:grpSpPr>
        <a:xfrm>
          <a:off x="0" y="0"/>
          <a:ext cx="0" cy="0"/>
          <a:chOff x="0" y="0"/>
          <a:chExt cx="0" cy="0"/>
        </a:xfrm>
      </p:grpSpPr>
      <p:pic>
        <p:nvPicPr>
          <p:cNvPr descr="offset_comp_343059.jpg" id="212" name="Google Shape;212;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3" name="Google Shape;213;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4" name="Google Shape;214;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5" name="Google Shape;215;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6" name="Google Shape;216;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 name="Google Shape;220;p16"/>
          <p:cNvGrpSpPr/>
          <p:nvPr/>
        </p:nvGrpSpPr>
        <p:grpSpPr>
          <a:xfrm>
            <a:off x="0" y="381001"/>
            <a:ext cx="1037850" cy="1016287"/>
            <a:chOff x="0" y="381001"/>
            <a:chExt cx="1037850" cy="1016287"/>
          </a:xfrm>
        </p:grpSpPr>
        <p:sp>
          <p:nvSpPr>
            <p:cNvPr id="221" name="Google Shape;221;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grpSp>
        <p:nvGrpSpPr>
          <p:cNvPr id="17" name="Google Shape;17;p3"/>
          <p:cNvGrpSpPr/>
          <p:nvPr/>
        </p:nvGrpSpPr>
        <p:grpSpPr>
          <a:xfrm>
            <a:off x="4406400" y="0"/>
            <a:ext cx="4737600" cy="5143065"/>
            <a:chOff x="4406400" y="0"/>
            <a:chExt cx="4737600" cy="5143065"/>
          </a:xfrm>
        </p:grpSpPr>
        <p:sp>
          <p:nvSpPr>
            <p:cNvPr id="18" name="Google Shape;18;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7" name="Google Shape;3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8" name="Google Shape;38;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2" name="Shape 42"/>
        <p:cNvGrpSpPr/>
        <p:nvPr/>
      </p:nvGrpSpPr>
      <p:grpSpPr>
        <a:xfrm>
          <a:off x="0" y="0"/>
          <a:ext cx="0" cy="0"/>
          <a:chOff x="0" y="0"/>
          <a:chExt cx="0" cy="0"/>
        </a:xfrm>
      </p:grpSpPr>
      <p:grpSp>
        <p:nvGrpSpPr>
          <p:cNvPr id="43" name="Google Shape;43;p4"/>
          <p:cNvGrpSpPr/>
          <p:nvPr/>
        </p:nvGrpSpPr>
        <p:grpSpPr>
          <a:xfrm>
            <a:off x="4406400" y="0"/>
            <a:ext cx="4737600" cy="5143065"/>
            <a:chOff x="4406400" y="0"/>
            <a:chExt cx="4737600" cy="5143065"/>
          </a:xfrm>
        </p:grpSpPr>
        <p:sp>
          <p:nvSpPr>
            <p:cNvPr id="44" name="Google Shape;44;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3" name="Google Shape;63;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sp>
        <p:nvSpPr>
          <p:cNvPr id="65" name="Google Shape;65;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5"/>
          <p:cNvGrpSpPr/>
          <p:nvPr/>
        </p:nvGrpSpPr>
        <p:grpSpPr>
          <a:xfrm>
            <a:off x="0" y="381001"/>
            <a:ext cx="1037850" cy="1016287"/>
            <a:chOff x="0" y="381001"/>
            <a:chExt cx="1037850" cy="1016287"/>
          </a:xfrm>
        </p:grpSpPr>
        <p:sp>
          <p:nvSpPr>
            <p:cNvPr id="70" name="Google Shape;7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 name="Google Shape;7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3" name="Google Shape;73;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4" name="Google Shape;7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5" name="Shape 75"/>
        <p:cNvGrpSpPr/>
        <p:nvPr/>
      </p:nvGrpSpPr>
      <p:grpSpPr>
        <a:xfrm>
          <a:off x="0" y="0"/>
          <a:ext cx="0" cy="0"/>
          <a:chOff x="0" y="0"/>
          <a:chExt cx="0" cy="0"/>
        </a:xfrm>
      </p:grpSpPr>
      <p:sp>
        <p:nvSpPr>
          <p:cNvPr id="76" name="Google Shape;76;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7" name="Google Shape;77;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79" name="Google Shape;79;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6"/>
          <p:cNvGrpSpPr/>
          <p:nvPr/>
        </p:nvGrpSpPr>
        <p:grpSpPr>
          <a:xfrm>
            <a:off x="0" y="381001"/>
            <a:ext cx="1037850" cy="1016287"/>
            <a:chOff x="0" y="381001"/>
            <a:chExt cx="1037850" cy="1016287"/>
          </a:xfrm>
        </p:grpSpPr>
        <p:sp>
          <p:nvSpPr>
            <p:cNvPr id="84" name="Google Shape;84;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 name="Google Shape;86;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7" name="Google Shape;8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8" name="Shape 88"/>
        <p:cNvGrpSpPr/>
        <p:nvPr/>
      </p:nvGrpSpPr>
      <p:grpSpPr>
        <a:xfrm>
          <a:off x="0" y="0"/>
          <a:ext cx="0" cy="0"/>
          <a:chOff x="0" y="0"/>
          <a:chExt cx="0" cy="0"/>
        </a:xfrm>
      </p:grpSpPr>
      <p:sp>
        <p:nvSpPr>
          <p:cNvPr id="89" name="Google Shape;89;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0" name="Google Shape;90;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7"/>
          <p:cNvGrpSpPr/>
          <p:nvPr/>
        </p:nvGrpSpPr>
        <p:grpSpPr>
          <a:xfrm>
            <a:off x="0" y="381001"/>
            <a:ext cx="1037850" cy="1016287"/>
            <a:chOff x="0" y="381001"/>
            <a:chExt cx="1037850" cy="1016287"/>
          </a:xfrm>
        </p:grpSpPr>
        <p:sp>
          <p:nvSpPr>
            <p:cNvPr id="96" name="Google Shape;96;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99" name="Google Shape;99;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0" name="Google Shape;100;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1" name="Shape 101"/>
        <p:cNvGrpSpPr/>
        <p:nvPr/>
      </p:nvGrpSpPr>
      <p:grpSpPr>
        <a:xfrm>
          <a:off x="0" y="0"/>
          <a:ext cx="0" cy="0"/>
          <a:chOff x="0" y="0"/>
          <a:chExt cx="0" cy="0"/>
        </a:xfrm>
      </p:grpSpPr>
      <p:sp>
        <p:nvSpPr>
          <p:cNvPr id="102" name="Google Shape;102;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8"/>
          <p:cNvGrpSpPr/>
          <p:nvPr/>
        </p:nvGrpSpPr>
        <p:grpSpPr>
          <a:xfrm>
            <a:off x="0" y="381001"/>
            <a:ext cx="1037850" cy="1016287"/>
            <a:chOff x="0" y="381001"/>
            <a:chExt cx="1037850" cy="1016287"/>
          </a:xfrm>
        </p:grpSpPr>
        <p:sp>
          <p:nvSpPr>
            <p:cNvPr id="107" name="Google Shape;107;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0" name="Google Shape;110;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3" name="Shape 113"/>
        <p:cNvGrpSpPr/>
        <p:nvPr/>
      </p:nvGrpSpPr>
      <p:grpSpPr>
        <a:xfrm>
          <a:off x="0" y="0"/>
          <a:ext cx="0" cy="0"/>
          <a:chOff x="0" y="0"/>
          <a:chExt cx="0" cy="0"/>
        </a:xfrm>
      </p:grpSpPr>
      <p:sp>
        <p:nvSpPr>
          <p:cNvPr id="114" name="Google Shape;114;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 name="Google Shape;118;p9"/>
          <p:cNvGrpSpPr/>
          <p:nvPr/>
        </p:nvGrpSpPr>
        <p:grpSpPr>
          <a:xfrm>
            <a:off x="0" y="381001"/>
            <a:ext cx="1037850" cy="1016287"/>
            <a:chOff x="0" y="381001"/>
            <a:chExt cx="1037850" cy="1016287"/>
          </a:xfrm>
        </p:grpSpPr>
        <p:sp>
          <p:nvSpPr>
            <p:cNvPr id="119" name="Google Shape;119;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2" name="Google Shape;12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3" name="Shape 123"/>
        <p:cNvGrpSpPr/>
        <p:nvPr/>
      </p:nvGrpSpPr>
      <p:grpSpPr>
        <a:xfrm>
          <a:off x="0" y="0"/>
          <a:ext cx="0" cy="0"/>
          <a:chOff x="0" y="0"/>
          <a:chExt cx="0" cy="0"/>
        </a:xfrm>
      </p:grpSpPr>
      <p:sp>
        <p:nvSpPr>
          <p:cNvPr id="124" name="Google Shape;124;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 name="Google Shape;128;p10"/>
          <p:cNvGrpSpPr/>
          <p:nvPr/>
        </p:nvGrpSpPr>
        <p:grpSpPr>
          <a:xfrm>
            <a:off x="0" y="381001"/>
            <a:ext cx="1037850" cy="1016287"/>
            <a:chOff x="0" y="381001"/>
            <a:chExt cx="1037850" cy="1016287"/>
          </a:xfrm>
        </p:grpSpPr>
        <p:sp>
          <p:nvSpPr>
            <p:cNvPr id="129" name="Google Shape;129;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2" name="Google Shape;132;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3" name="Google Shape;13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7"/>
          <p:cNvSpPr txBox="1"/>
          <p:nvPr>
            <p:ph type="ctrTitle"/>
          </p:nvPr>
        </p:nvSpPr>
        <p:spPr>
          <a:xfrm>
            <a:off x="3537150" y="1578400"/>
            <a:ext cx="5017500" cy="157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Serpent’s Survival</a:t>
            </a:r>
            <a:endParaRPr/>
          </a:p>
        </p:txBody>
      </p:sp>
      <p:sp>
        <p:nvSpPr>
          <p:cNvPr id="228" name="Google Shape;228;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By; Aaron &amp; Om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is it?</a:t>
            </a:r>
            <a:endParaRPr/>
          </a:p>
        </p:txBody>
      </p:sp>
      <p:sp>
        <p:nvSpPr>
          <p:cNvPr id="234" name="Google Shape;234;p18"/>
          <p:cNvSpPr txBox="1"/>
          <p:nvPr/>
        </p:nvSpPr>
        <p:spPr>
          <a:xfrm>
            <a:off x="1294300" y="2097575"/>
            <a:ext cx="3018300" cy="190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CACACA"/>
                </a:solidFill>
                <a:latin typeface="Average"/>
                <a:ea typeface="Average"/>
                <a:cs typeface="Average"/>
                <a:sym typeface="Average"/>
              </a:rPr>
              <a:t>A video game using C# about snakes. It will be a </a:t>
            </a:r>
            <a:r>
              <a:rPr lang="en-GB" sz="1800">
                <a:solidFill>
                  <a:srgbClr val="CACACA"/>
                </a:solidFill>
                <a:latin typeface="Average"/>
                <a:ea typeface="Average"/>
                <a:cs typeface="Average"/>
                <a:sym typeface="Average"/>
              </a:rPr>
              <a:t>complex</a:t>
            </a:r>
            <a:r>
              <a:rPr lang="en-GB" sz="1800">
                <a:solidFill>
                  <a:srgbClr val="CACACA"/>
                </a:solidFill>
                <a:latin typeface="Average"/>
                <a:ea typeface="Average"/>
                <a:cs typeface="Average"/>
                <a:sym typeface="Average"/>
              </a:rPr>
              <a:t> game full of many mechanics. It will </a:t>
            </a:r>
            <a:r>
              <a:rPr lang="en-GB" sz="1800">
                <a:solidFill>
                  <a:srgbClr val="CACACA"/>
                </a:solidFill>
                <a:latin typeface="Average"/>
                <a:ea typeface="Average"/>
                <a:cs typeface="Average"/>
                <a:sym typeface="Average"/>
              </a:rPr>
              <a:t>implement</a:t>
            </a:r>
            <a:r>
              <a:rPr lang="en-GB" sz="1800">
                <a:solidFill>
                  <a:srgbClr val="CACACA"/>
                </a:solidFill>
                <a:latin typeface="Average"/>
                <a:ea typeface="Average"/>
                <a:cs typeface="Average"/>
                <a:sym typeface="Average"/>
              </a:rPr>
              <a:t> the lessons learned from last years program and more.</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Why </a:t>
            </a:r>
            <a:r>
              <a:rPr lang="en-GB"/>
              <a:t>Serpent’s</a:t>
            </a:r>
            <a:r>
              <a:rPr lang="en-GB"/>
              <a:t> Survival?</a:t>
            </a:r>
            <a:endParaRPr/>
          </a:p>
        </p:txBody>
      </p:sp>
      <p:sp>
        <p:nvSpPr>
          <p:cNvPr id="240" name="Google Shape;240;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Om and I choose to do this because we love creating games and he loves snakes. During our last year at DAE we learned how to create 2D and 3D games respectively. By combining our skills we will be able to work twice as fast and create a more complex product.</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41" name="Google Shape;241;p19" title="Convolute snake line art vector image | Free SVG"/>
          <p:cNvPicPr preferRelativeResize="0"/>
          <p:nvPr/>
        </p:nvPicPr>
        <p:blipFill>
          <a:blip r:embed="rId3">
            <a:alphaModFix/>
          </a:blip>
          <a:stretch>
            <a:fillRect/>
          </a:stretch>
        </p:blipFill>
        <p:spPr>
          <a:xfrm>
            <a:off x="6108725" y="2232300"/>
            <a:ext cx="2911200" cy="2911200"/>
          </a:xfrm>
          <a:prstGeom prst="rect">
            <a:avLst/>
          </a:prstGeom>
          <a:noFill/>
          <a:ln>
            <a:noFill/>
          </a:ln>
        </p:spPr>
      </p:pic>
      <p:pic>
        <p:nvPicPr>
          <p:cNvPr id="242" name="Google Shape;242;p19" title="Two Snakes Free Stock Photo - Public Domain Pictures"/>
          <p:cNvPicPr preferRelativeResize="0"/>
          <p:nvPr/>
        </p:nvPicPr>
        <p:blipFill>
          <a:blip r:embed="rId4">
            <a:alphaModFix/>
          </a:blip>
          <a:stretch>
            <a:fillRect/>
          </a:stretch>
        </p:blipFill>
        <p:spPr>
          <a:xfrm>
            <a:off x="0" y="2007775"/>
            <a:ext cx="4944800" cy="3135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Why it matters?</a:t>
            </a:r>
            <a:endParaRPr/>
          </a:p>
        </p:txBody>
      </p:sp>
      <p:sp>
        <p:nvSpPr>
          <p:cNvPr id="248" name="Google Shape;248;p2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It matters </a:t>
            </a:r>
            <a:r>
              <a:rPr lang="en-GB"/>
              <a:t>because</a:t>
            </a:r>
            <a:r>
              <a:rPr lang="en-GB"/>
              <a:t> creating games is our passion. We want people to enjoy the games we create and to enjoy the story we (mostly Om) have to tell. We want the game to help people stay entertained. It is the dream of a game developer for their game to entertain people.</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